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3" r:id="rId4"/>
    <p:sldId id="259" r:id="rId5"/>
    <p:sldId id="264" r:id="rId6"/>
    <p:sldId id="260" r:id="rId7"/>
    <p:sldId id="265" r:id="rId8"/>
    <p:sldId id="261" r:id="rId9"/>
    <p:sldId id="262"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10"/>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3"/>
    <p:restoredTop sz="94628"/>
  </p:normalViewPr>
  <p:slideViewPr>
    <p:cSldViewPr snapToGrid="0">
      <p:cViewPr varScale="1">
        <p:scale>
          <a:sx n="67" d="100"/>
          <a:sy n="67" d="100"/>
        </p:scale>
        <p:origin x="86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A4108-E58B-3774-627C-9106F86B2EB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887D1D1-003D-4BD2-611D-263CB2923C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E66A52B8-31AB-D9DE-5E93-67DC646A0220}"/>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5" name="Footer Placeholder 4">
            <a:extLst>
              <a:ext uri="{FF2B5EF4-FFF2-40B4-BE49-F238E27FC236}">
                <a16:creationId xmlns:a16="http://schemas.microsoft.com/office/drawing/2014/main" id="{EE6F5243-8716-C556-69E1-2A84A9EBF8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D8376C-594A-BA25-0D0F-D9DBA1A6A46D}"/>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3860953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5CA16-FA1D-987C-911B-AC49D11235C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901C3AC-F0F3-5C20-848A-A3364D55A6E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FE9993D-D5EE-272C-923B-D172B708FB86}"/>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5" name="Footer Placeholder 4">
            <a:extLst>
              <a:ext uri="{FF2B5EF4-FFF2-40B4-BE49-F238E27FC236}">
                <a16:creationId xmlns:a16="http://schemas.microsoft.com/office/drawing/2014/main" id="{48D5CCFF-14B4-E8F5-00EE-2A0FC5B534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ED929F-B1F2-B4C9-6434-523AA6CBFD8F}"/>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2062976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8B5753-6A3D-529A-F55B-601D4816855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F242C06-4C61-29EF-7F22-F34A54DC628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F2BF11A-0A85-88DC-AF6A-F66647CF2C23}"/>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5" name="Footer Placeholder 4">
            <a:extLst>
              <a:ext uri="{FF2B5EF4-FFF2-40B4-BE49-F238E27FC236}">
                <a16:creationId xmlns:a16="http://schemas.microsoft.com/office/drawing/2014/main" id="{F0A5B0AE-5EC2-C0CC-A500-752EC19752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D2D647-62EB-06E0-69F0-1DD4684AA3B6}"/>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252008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96F94-EE28-6CC8-ADC6-9F29128E58F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3F167C8-C1B4-B3E7-76FC-E8134878855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6A8C923-2796-DDDA-768A-FCADFB9CF598}"/>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5" name="Footer Placeholder 4">
            <a:extLst>
              <a:ext uri="{FF2B5EF4-FFF2-40B4-BE49-F238E27FC236}">
                <a16:creationId xmlns:a16="http://schemas.microsoft.com/office/drawing/2014/main" id="{7E5C406A-50D2-B14C-442E-89F80772AC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5352D2-1E7E-B80D-C89E-E57830FD200E}"/>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397676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6C9E7-CD13-2865-77B5-A25AFD9276D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ACB174A-FC61-8E0F-D5D7-4B8CCB6939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B1A6EFA-BA02-1EE0-703E-94F1E2255989}"/>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5" name="Footer Placeholder 4">
            <a:extLst>
              <a:ext uri="{FF2B5EF4-FFF2-40B4-BE49-F238E27FC236}">
                <a16:creationId xmlns:a16="http://schemas.microsoft.com/office/drawing/2014/main" id="{0F400751-8DE8-93BC-DA3E-8A6FF2C980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A96B07-3F31-88F3-AF06-AE49CAA97B40}"/>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2513335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6FC57-72C1-542A-21FB-A8C0855F7DD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E5488D2-FB98-E7EC-4CCE-1BC2543FFD8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D0C29A3-54D1-8F06-8E0A-4DADAE1B111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BC38B67-2C6B-5F25-5579-B11C3B7BDFCF}"/>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6" name="Footer Placeholder 5">
            <a:extLst>
              <a:ext uri="{FF2B5EF4-FFF2-40B4-BE49-F238E27FC236}">
                <a16:creationId xmlns:a16="http://schemas.microsoft.com/office/drawing/2014/main" id="{B4C85575-E542-9515-576B-82608DAB17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EBA7E5-2CDA-A94A-6E48-AE22F4E7BFDE}"/>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1107083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1075D-5997-4197-FEAF-5E67414E91A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C3BB45D-6166-50C2-3DF9-5F17026A35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00520B5-2752-4629-1418-9470DBCB2AC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90A80F7-AEB5-730D-3375-FA4270E1DD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B7E82-3EE6-53A0-47A9-99516D7E873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E069F6A-4BC5-BAB5-9C63-4D6B54FA4527}"/>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8" name="Footer Placeholder 7">
            <a:extLst>
              <a:ext uri="{FF2B5EF4-FFF2-40B4-BE49-F238E27FC236}">
                <a16:creationId xmlns:a16="http://schemas.microsoft.com/office/drawing/2014/main" id="{55D5BCC8-2CA4-EC2A-A78D-3F34C2A811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90A459-55EB-A40E-8E2C-FE3B1307A83E}"/>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358299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77D2B-38EF-CB3C-416D-26EFB2E2629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68991F1-58CD-C27C-7254-C409E8A101FF}"/>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4" name="Footer Placeholder 3">
            <a:extLst>
              <a:ext uri="{FF2B5EF4-FFF2-40B4-BE49-F238E27FC236}">
                <a16:creationId xmlns:a16="http://schemas.microsoft.com/office/drawing/2014/main" id="{C21B63A8-0C4B-F511-F16D-4A6C4B6028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6431C2-2B63-8941-0C3F-C6AE861FA718}"/>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3504449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2BD94D-DF6D-AE7D-4A40-A84B7524D4C5}"/>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3" name="Footer Placeholder 2">
            <a:extLst>
              <a:ext uri="{FF2B5EF4-FFF2-40B4-BE49-F238E27FC236}">
                <a16:creationId xmlns:a16="http://schemas.microsoft.com/office/drawing/2014/main" id="{BFA2A8DA-F68B-B1A4-1C84-1BFC5D22BCE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E6E0946-BA28-5347-7651-504A206049A6}"/>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1309595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7CD4E-373A-CAEC-668D-D5A8A93FC68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59BE7E9-65AD-0E9D-FA56-2E419DE393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FC9A20F-6EFB-9838-1D04-5FE1B42889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3F358B6-C50B-8194-5762-1306BC1EA6EA}"/>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6" name="Footer Placeholder 5">
            <a:extLst>
              <a:ext uri="{FF2B5EF4-FFF2-40B4-BE49-F238E27FC236}">
                <a16:creationId xmlns:a16="http://schemas.microsoft.com/office/drawing/2014/main" id="{D15CC8CF-67A4-5096-CDEF-B719474BEB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B53F42-387B-95DB-D098-4D5232525905}"/>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437563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9C344-33CD-4C5E-E3E7-CEADE03F22B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C9AF94B-AD98-F78D-D6E4-2DFE75FB6A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3301B1-8FCA-A1E1-FACA-4B38245A25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767EE61-D966-B011-304B-F55A5E755F4F}"/>
              </a:ext>
            </a:extLst>
          </p:cNvPr>
          <p:cNvSpPr>
            <a:spLocks noGrp="1"/>
          </p:cNvSpPr>
          <p:nvPr>
            <p:ph type="dt" sz="half" idx="10"/>
          </p:nvPr>
        </p:nvSpPr>
        <p:spPr/>
        <p:txBody>
          <a:bodyPr/>
          <a:lstStyle/>
          <a:p>
            <a:fld id="{73892CF0-F575-6E4E-8FF7-6208A9F2610F}" type="datetimeFigureOut">
              <a:rPr lang="en-US" smtClean="0"/>
              <a:pPr/>
              <a:t>1/18/2023</a:t>
            </a:fld>
            <a:endParaRPr lang="en-US"/>
          </a:p>
        </p:txBody>
      </p:sp>
      <p:sp>
        <p:nvSpPr>
          <p:cNvPr id="6" name="Footer Placeholder 5">
            <a:extLst>
              <a:ext uri="{FF2B5EF4-FFF2-40B4-BE49-F238E27FC236}">
                <a16:creationId xmlns:a16="http://schemas.microsoft.com/office/drawing/2014/main" id="{05873908-90D1-4413-D67C-05A05500C3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159120-4542-42FF-CFD2-44DAFC3287C3}"/>
              </a:ext>
            </a:extLst>
          </p:cNvPr>
          <p:cNvSpPr>
            <a:spLocks noGrp="1"/>
          </p:cNvSpPr>
          <p:nvPr>
            <p:ph type="sldNum" sz="quarter" idx="12"/>
          </p:nvPr>
        </p:nvSpPr>
        <p:spPr/>
        <p:txBody>
          <a:bodyPr/>
          <a:lstStyle/>
          <a:p>
            <a:fld id="{517314D8-3606-D041-A772-83FDA18C29CC}" type="slidenum">
              <a:rPr lang="en-US" smtClean="0"/>
              <a:pPr/>
              <a:t>‹#›</a:t>
            </a:fld>
            <a:endParaRPr lang="en-US"/>
          </a:p>
        </p:txBody>
      </p:sp>
    </p:spTree>
    <p:extLst>
      <p:ext uri="{BB962C8B-B14F-4D97-AF65-F5344CB8AC3E}">
        <p14:creationId xmlns:p14="http://schemas.microsoft.com/office/powerpoint/2010/main" val="4011784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7B87EA-D387-85E6-680E-F042F2DD34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CFC2EAE-F4FB-E86B-F804-ADE2A509D4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5AE911A-9D0F-B63D-8903-38B6A036A9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92CF0-F575-6E4E-8FF7-6208A9F2610F}" type="datetimeFigureOut">
              <a:rPr lang="en-US" smtClean="0"/>
              <a:pPr/>
              <a:t>1/18/2023</a:t>
            </a:fld>
            <a:endParaRPr lang="en-US"/>
          </a:p>
        </p:txBody>
      </p:sp>
      <p:sp>
        <p:nvSpPr>
          <p:cNvPr id="5" name="Footer Placeholder 4">
            <a:extLst>
              <a:ext uri="{FF2B5EF4-FFF2-40B4-BE49-F238E27FC236}">
                <a16:creationId xmlns:a16="http://schemas.microsoft.com/office/drawing/2014/main" id="{616CE823-4DE4-5894-0CD5-4E228B942A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1BBB9A-DC9A-519B-26BC-5853EDEB1C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7314D8-3606-D041-A772-83FDA18C29CC}" type="slidenum">
              <a:rPr lang="en-US" smtClean="0"/>
              <a:pPr/>
              <a:t>‹#›</a:t>
            </a:fld>
            <a:endParaRPr lang="en-US"/>
          </a:p>
        </p:txBody>
      </p:sp>
    </p:spTree>
    <p:extLst>
      <p:ext uri="{BB962C8B-B14F-4D97-AF65-F5344CB8AC3E}">
        <p14:creationId xmlns:p14="http://schemas.microsoft.com/office/powerpoint/2010/main" val="967125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google.com/search?q=Back%2FWaist+Hold+KABADDFI&amp;tbm=isch" TargetMode="External"/><Relationship Id="rId2" Type="http://schemas.openxmlformats.org/officeDocument/2006/relationships/hyperlink" Target="https://www.google.com/search?q=Back%2FWaist+Hold+KABADDFI&amp;tbm=isch&amp;ved=2ahUKEwjHy9nNpc78AhXJj9gFHcvqDcUQ2-cC" TargetMode="External"/><Relationship Id="rId1" Type="http://schemas.openxmlformats.org/officeDocument/2006/relationships/slideLayout" Target="../slideLayouts/slideLayout2.xml"/><Relationship Id="rId4" Type="http://schemas.openxmlformats.org/officeDocument/2006/relationships/hyperlink" Target="https://www.google.com/search?q=Back%2FWaist+Hold+KABADDFI&amp;tbm=isch&amp;ved"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A52AE-5604-5654-4CA9-19D154096497}"/>
              </a:ext>
            </a:extLst>
          </p:cNvPr>
          <p:cNvSpPr>
            <a:spLocks noGrp="1"/>
          </p:cNvSpPr>
          <p:nvPr>
            <p:ph type="title"/>
          </p:nvPr>
        </p:nvSpPr>
        <p:spPr>
          <a:xfrm>
            <a:off x="838200" y="430924"/>
            <a:ext cx="10515600" cy="6117021"/>
          </a:xfrm>
        </p:spPr>
        <p:txBody>
          <a:bodyPr>
            <a:normAutofit/>
          </a:bodyPr>
          <a:lstStyle/>
          <a:p>
            <a:pPr algn="ctr"/>
            <a:r>
              <a:rPr lang="en-US" dirty="0"/>
              <a:t>KHATRA ADIBASI MAHAVIDYALAYA</a:t>
            </a:r>
            <a:br>
              <a:rPr lang="en-US" dirty="0"/>
            </a:br>
            <a:br>
              <a:rPr lang="en-US" dirty="0"/>
            </a:br>
            <a:br>
              <a:rPr lang="en-US" dirty="0"/>
            </a:br>
            <a:r>
              <a:rPr lang="en-US" sz="2000" b="1" dirty="0">
                <a:solidFill>
                  <a:srgbClr val="C00000"/>
                </a:solidFill>
              </a:rPr>
              <a:t>P.O- Khatra,   Dist.-Bankura,  West Bengal, Pin-722140</a:t>
            </a:r>
            <a:br>
              <a:rPr lang="en-US" sz="2000" b="1" dirty="0"/>
            </a:br>
            <a:br>
              <a:rPr lang="en-US" sz="2000" b="1" dirty="0"/>
            </a:br>
            <a:r>
              <a:rPr lang="en-US" sz="2000" b="1" dirty="0"/>
              <a:t>Name of the Teacher- Monojit Mondal</a:t>
            </a:r>
            <a:br>
              <a:rPr lang="en-US" sz="2000" b="1" dirty="0"/>
            </a:br>
            <a:br>
              <a:rPr lang="en-US" sz="1600" dirty="0"/>
            </a:br>
            <a:r>
              <a:rPr lang="en-US" sz="1800" b="1" dirty="0"/>
              <a:t>Class- </a:t>
            </a:r>
            <a:r>
              <a:rPr lang="en-IN" sz="1800" b="1" dirty="0">
                <a:effectLst/>
                <a:latin typeface="Arial" panose="020B0604020202020204" pitchFamily="34" charset="0"/>
              </a:rPr>
              <a:t>B.A. Program in Physical Education </a:t>
            </a:r>
            <a:r>
              <a:rPr lang="en-IN" sz="1800" b="1" dirty="0">
                <a:latin typeface="Arial" panose="020B0604020202020204" pitchFamily="34" charset="0"/>
              </a:rPr>
              <a:t>5</a:t>
            </a:r>
            <a:r>
              <a:rPr lang="en-IN" sz="1800" b="1" baseline="30000" dirty="0">
                <a:latin typeface="Arial" panose="020B0604020202020204" pitchFamily="34" charset="0"/>
              </a:rPr>
              <a:t>th</a:t>
            </a:r>
            <a:r>
              <a:rPr lang="en-IN" sz="1800" b="1" dirty="0">
                <a:latin typeface="Arial" panose="020B0604020202020204" pitchFamily="34" charset="0"/>
              </a:rPr>
              <a:t> </a:t>
            </a:r>
            <a:r>
              <a:rPr lang="en-IN" sz="1800" b="1" dirty="0">
                <a:effectLst/>
                <a:latin typeface="Arial" panose="020B0604020202020204" pitchFamily="34" charset="0"/>
              </a:rPr>
              <a:t>semester</a:t>
            </a:r>
            <a:br>
              <a:rPr lang="en-IN" sz="1800" b="1" dirty="0">
                <a:effectLst/>
                <a:latin typeface="Arial" panose="020B0604020202020204" pitchFamily="34" charset="0"/>
              </a:rPr>
            </a:br>
            <a:br>
              <a:rPr lang="en-IN" sz="1800" b="1" dirty="0">
                <a:effectLst/>
                <a:latin typeface="Arial" panose="020B0604020202020204" pitchFamily="34" charset="0"/>
              </a:rPr>
            </a:br>
            <a:r>
              <a:rPr lang="en-IN" sz="1800" b="1" dirty="0">
                <a:effectLst/>
                <a:latin typeface="Arial" panose="020B0604020202020204" pitchFamily="34" charset="0"/>
              </a:rPr>
              <a:t>Subject- Physical Education</a:t>
            </a:r>
            <a:br>
              <a:rPr lang="en-IN" sz="1800" b="1" dirty="0">
                <a:effectLst/>
                <a:latin typeface="Arial" panose="020B0604020202020204" pitchFamily="34" charset="0"/>
              </a:rPr>
            </a:br>
            <a:br>
              <a:rPr lang="en-IN" sz="1800" b="1" dirty="0">
                <a:effectLst/>
                <a:latin typeface="Arial" panose="020B0604020202020204" pitchFamily="34" charset="0"/>
              </a:rPr>
            </a:br>
            <a:r>
              <a:rPr lang="en-IN" sz="1800" b="1" dirty="0">
                <a:solidFill>
                  <a:srgbClr val="002060"/>
                </a:solidFill>
                <a:effectLst/>
                <a:latin typeface="Arial" panose="020B0604020202020204" pitchFamily="34" charset="0"/>
              </a:rPr>
              <a:t>Course : </a:t>
            </a:r>
            <a:r>
              <a:rPr lang="en-IN" sz="1800" b="1" dirty="0"/>
              <a:t>Indigenous &amp; Minor Game and Excursion- Camping Program</a:t>
            </a:r>
            <a:br>
              <a:rPr lang="en-IN" sz="1800" b="1" dirty="0">
                <a:solidFill>
                  <a:srgbClr val="002060"/>
                </a:solidFill>
                <a:effectLst/>
                <a:latin typeface="Verdana" panose="020B0604030504040204" pitchFamily="34" charset="0"/>
              </a:rPr>
            </a:br>
            <a:br>
              <a:rPr lang="en-IN" sz="1800" b="1" dirty="0">
                <a:effectLst/>
                <a:latin typeface="Verdana" panose="020B0604030504040204" pitchFamily="34" charset="0"/>
              </a:rPr>
            </a:br>
            <a:r>
              <a:rPr lang="en-IN" sz="1800" b="1" dirty="0">
                <a:effectLst/>
                <a:latin typeface="Verdana" panose="020B0604030504040204" pitchFamily="34" charset="0"/>
              </a:rPr>
              <a:t>Topic- </a:t>
            </a:r>
            <a:r>
              <a:rPr lang="en-IN" sz="1800" b="1" dirty="0"/>
              <a:t>Skills of Holding </a:t>
            </a:r>
            <a:br>
              <a:rPr lang="en-IN" sz="1800" b="1" dirty="0"/>
            </a:br>
            <a:br>
              <a:rPr lang="en-IN" sz="1800" b="1" dirty="0">
                <a:effectLst/>
                <a:latin typeface="TimesNewRomanPSMT"/>
              </a:rPr>
            </a:br>
            <a:r>
              <a:rPr lang="en-IN" sz="1800" b="1" dirty="0">
                <a:effectLst/>
                <a:latin typeface="TimesNewRomanPSMT"/>
              </a:rPr>
              <a:t>Session: 2021-22</a:t>
            </a:r>
            <a:br>
              <a:rPr lang="en-IN" sz="800" dirty="0">
                <a:effectLst/>
              </a:rPr>
            </a:br>
            <a:br>
              <a:rPr lang="en-IN" sz="900" dirty="0"/>
            </a:br>
            <a:br>
              <a:rPr lang="en-IN" sz="1800" b="1" dirty="0">
                <a:effectLst/>
                <a:latin typeface="Arial" panose="020B0604020202020204" pitchFamily="34" charset="0"/>
              </a:rPr>
            </a:br>
            <a:br>
              <a:rPr lang="en-IN" sz="800" dirty="0"/>
            </a:br>
            <a:br>
              <a:rPr lang="en-US" sz="1600" dirty="0"/>
            </a:br>
            <a:endParaRPr lang="en-US" sz="1600" dirty="0"/>
          </a:p>
        </p:txBody>
      </p:sp>
      <p:pic>
        <p:nvPicPr>
          <p:cNvPr id="16" name="Content Placeholder 8">
            <a:extLst>
              <a:ext uri="{FF2B5EF4-FFF2-40B4-BE49-F238E27FC236}">
                <a16:creationId xmlns:a16="http://schemas.microsoft.com/office/drawing/2014/main" id="{F04C3748-2EF4-8BAA-94DC-4F70C1596BF8}"/>
              </a:ext>
            </a:extLst>
          </p:cNvPr>
          <p:cNvPicPr>
            <a:picLocks noGrp="1" noChangeAspect="1"/>
          </p:cNvPicPr>
          <p:nvPr>
            <p:ph idx="1"/>
          </p:nvPr>
        </p:nvPicPr>
        <p:blipFill>
          <a:blip r:embed="rId2"/>
          <a:stretch>
            <a:fillRect/>
          </a:stretch>
        </p:blipFill>
        <p:spPr>
          <a:xfrm>
            <a:off x="5522419" y="1472900"/>
            <a:ext cx="1147161" cy="763383"/>
          </a:xfrm>
        </p:spPr>
      </p:pic>
    </p:spTree>
    <p:extLst>
      <p:ext uri="{BB962C8B-B14F-4D97-AF65-F5344CB8AC3E}">
        <p14:creationId xmlns:p14="http://schemas.microsoft.com/office/powerpoint/2010/main" val="3813332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a:t>
            </a:r>
            <a:br>
              <a:rPr lang="en-US" dirty="0"/>
            </a:br>
            <a:endParaRPr lang="en-IN" dirty="0"/>
          </a:p>
        </p:txBody>
      </p:sp>
      <p:sp>
        <p:nvSpPr>
          <p:cNvPr id="3" name="Content Placeholder 2"/>
          <p:cNvSpPr>
            <a:spLocks noGrp="1"/>
          </p:cNvSpPr>
          <p:nvPr>
            <p:ph idx="1"/>
          </p:nvPr>
        </p:nvSpPr>
        <p:spPr/>
        <p:txBody>
          <a:bodyPr>
            <a:normAutofit/>
          </a:bodyPr>
          <a:lstStyle/>
          <a:p>
            <a:r>
              <a:rPr lang="en-IN" dirty="0">
                <a:hlinkClick r:id="rId2"/>
              </a:rPr>
              <a:t>https://www.google.com/search?q=Back%2FWaist+Hold+KABADDFI&amp;tbm=isch&amp;ved=2ahUKEwjHy9nNpc78AhXJj9gFHcvqDcUQ2-cC</a:t>
            </a:r>
            <a:endParaRPr lang="en-IN" dirty="0"/>
          </a:p>
          <a:p>
            <a:r>
              <a:rPr lang="en-IN" dirty="0">
                <a:hlinkClick r:id="rId3"/>
              </a:rPr>
              <a:t>https://www.google.com/search?q=Back%2FWaist+Hold+KABADDFI&amp;tbm=isch</a:t>
            </a:r>
            <a:endParaRPr lang="en-IN" dirty="0"/>
          </a:p>
          <a:p>
            <a:r>
              <a:rPr lang="en-IN" dirty="0">
                <a:hlinkClick r:id="rId4"/>
              </a:rPr>
              <a:t>https://www.google.com/search?q=Back%2FWaist+Hold+KABADDFI&amp;tbm=isch&amp;ved</a:t>
            </a:r>
            <a:endParaRPr lang="en-IN" dirty="0"/>
          </a:p>
          <a:p>
            <a:endParaRPr lang="en-IN" dirty="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6674" y="393260"/>
            <a:ext cx="10515600" cy="1325563"/>
          </a:xfrm>
        </p:spPr>
        <p:txBody>
          <a:bodyPr/>
          <a:lstStyle/>
          <a:p>
            <a:r>
              <a:rPr lang="en-IN" dirty="0"/>
              <a:t>Skills of Holding</a:t>
            </a:r>
          </a:p>
        </p:txBody>
      </p:sp>
      <p:sp>
        <p:nvSpPr>
          <p:cNvPr id="3" name="Content Placeholder 2"/>
          <p:cNvSpPr>
            <a:spLocks noGrp="1"/>
          </p:cNvSpPr>
          <p:nvPr>
            <p:ph idx="1"/>
          </p:nvPr>
        </p:nvSpPr>
        <p:spPr>
          <a:xfrm>
            <a:off x="838200" y="1825625"/>
            <a:ext cx="5590736" cy="4351338"/>
          </a:xfrm>
        </p:spPr>
        <p:txBody>
          <a:bodyPr/>
          <a:lstStyle/>
          <a:p>
            <a:r>
              <a:rPr lang="en-IN" b="1" dirty="0"/>
              <a:t>Ankle Hold: </a:t>
            </a:r>
            <a:r>
              <a:rPr lang="en-IN" dirty="0"/>
              <a:t>The corner defenders usually initiate this tackle wherein they grab the ankle of the raider while he is attempting to sneak in a bonus point or a toe touch.</a:t>
            </a:r>
          </a:p>
          <a:p>
            <a:endParaRPr lang="en-IN" dirty="0"/>
          </a:p>
        </p:txBody>
      </p:sp>
      <p:pic>
        <p:nvPicPr>
          <p:cNvPr id="4" name="Picture 3" descr="hqdefault.jpg"/>
          <p:cNvPicPr>
            <a:picLocks noChangeAspect="1"/>
          </p:cNvPicPr>
          <p:nvPr/>
        </p:nvPicPr>
        <p:blipFill>
          <a:blip r:embed="rId2"/>
          <a:stretch>
            <a:fillRect/>
          </a:stretch>
        </p:blipFill>
        <p:spPr>
          <a:xfrm>
            <a:off x="6414868" y="1670537"/>
            <a:ext cx="5777132" cy="450517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99803" y="261983"/>
            <a:ext cx="4065563" cy="707886"/>
          </a:xfrm>
          <a:prstGeom prst="rect">
            <a:avLst/>
          </a:prstGeom>
        </p:spPr>
        <p:txBody>
          <a:bodyPr wrap="square">
            <a:spAutoFit/>
          </a:bodyPr>
          <a:lstStyle/>
          <a:p>
            <a:pPr algn="ctr"/>
            <a:r>
              <a:rPr lang="en-IN" sz="4000" b="1" dirty="0"/>
              <a:t>Ankle Hold</a:t>
            </a:r>
          </a:p>
        </p:txBody>
      </p:sp>
      <p:pic>
        <p:nvPicPr>
          <p:cNvPr id="5" name="Picture 4" descr="jpp-pat-pkl-1643527129.jpg"/>
          <p:cNvPicPr>
            <a:picLocks noChangeAspect="1"/>
          </p:cNvPicPr>
          <p:nvPr/>
        </p:nvPicPr>
        <p:blipFill>
          <a:blip r:embed="rId2"/>
          <a:stretch>
            <a:fillRect/>
          </a:stretch>
        </p:blipFill>
        <p:spPr>
          <a:xfrm>
            <a:off x="1688124" y="1322363"/>
            <a:ext cx="8778240" cy="521911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Diving Ankle hold</a:t>
            </a:r>
            <a:endParaRPr lang="en-IN" dirty="0"/>
          </a:p>
        </p:txBody>
      </p:sp>
      <p:sp>
        <p:nvSpPr>
          <p:cNvPr id="3" name="Content Placeholder 2"/>
          <p:cNvSpPr>
            <a:spLocks noGrp="1"/>
          </p:cNvSpPr>
          <p:nvPr>
            <p:ph idx="1"/>
          </p:nvPr>
        </p:nvSpPr>
        <p:spPr>
          <a:xfrm>
            <a:off x="838200" y="1825625"/>
            <a:ext cx="10317480" cy="4351338"/>
          </a:xfrm>
        </p:spPr>
        <p:txBody>
          <a:bodyPr/>
          <a:lstStyle/>
          <a:p>
            <a:r>
              <a:rPr lang="en-IN" dirty="0"/>
              <a:t>: This is slightly different than the normal ankle hold, here the corner defenders dive to the legs of the raider. Here the defender tries to lock both legs of the raider in his hands to stop the movement entirely. For this cover support is very essential as the upper body of the raider could still be in motion and try to escape Young defenders try this often, but the success rate is low for this tackle type.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30723" y="219780"/>
            <a:ext cx="3172663" cy="584775"/>
          </a:xfrm>
          <a:prstGeom prst="rect">
            <a:avLst/>
          </a:prstGeom>
        </p:spPr>
        <p:txBody>
          <a:bodyPr wrap="none">
            <a:spAutoFit/>
          </a:bodyPr>
          <a:lstStyle/>
          <a:p>
            <a:r>
              <a:rPr lang="en-IN" sz="3200" b="1" dirty="0"/>
              <a:t>Diving Ankle hold</a:t>
            </a:r>
          </a:p>
        </p:txBody>
      </p:sp>
      <p:pic>
        <p:nvPicPr>
          <p:cNvPr id="3" name="Picture 2" descr="ankle-hold-759.jpg"/>
          <p:cNvPicPr>
            <a:picLocks noChangeAspect="1"/>
          </p:cNvPicPr>
          <p:nvPr/>
        </p:nvPicPr>
        <p:blipFill>
          <a:blip r:embed="rId2"/>
          <a:stretch>
            <a:fillRect/>
          </a:stretch>
        </p:blipFill>
        <p:spPr>
          <a:xfrm>
            <a:off x="2481262" y="1419225"/>
            <a:ext cx="7229475" cy="40195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Thigh Hold:</a:t>
            </a:r>
            <a:endParaRPr lang="en-IN" dirty="0"/>
          </a:p>
        </p:txBody>
      </p:sp>
      <p:sp>
        <p:nvSpPr>
          <p:cNvPr id="3" name="Content Placeholder 2"/>
          <p:cNvSpPr>
            <a:spLocks noGrp="1"/>
          </p:cNvSpPr>
          <p:nvPr>
            <p:ph idx="1"/>
          </p:nvPr>
        </p:nvSpPr>
        <p:spPr>
          <a:xfrm>
            <a:off x="838200" y="1825625"/>
            <a:ext cx="5478194" cy="4351338"/>
          </a:xfrm>
        </p:spPr>
        <p:txBody>
          <a:bodyPr/>
          <a:lstStyle/>
          <a:p>
            <a:r>
              <a:rPr lang="en-IN" dirty="0"/>
              <a:t> This technique is exhibited by many cover defenders, who strike at the right time when the raider is switching his direction and hold his thighs with both hands, thus pinning him down.</a:t>
            </a:r>
          </a:p>
          <a:p>
            <a:endParaRPr lang="en-IN" dirty="0"/>
          </a:p>
        </p:txBody>
      </p:sp>
      <p:pic>
        <p:nvPicPr>
          <p:cNvPr id="4" name="Picture 3" descr="images.jpg"/>
          <p:cNvPicPr>
            <a:picLocks noChangeAspect="1"/>
          </p:cNvPicPr>
          <p:nvPr/>
        </p:nvPicPr>
        <p:blipFill>
          <a:blip r:embed="rId2"/>
          <a:stretch>
            <a:fillRect/>
          </a:stretch>
        </p:blipFill>
        <p:spPr>
          <a:xfrm>
            <a:off x="6246055" y="1006792"/>
            <a:ext cx="5945944" cy="338232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qdefault (1).jpg"/>
          <p:cNvPicPr>
            <a:picLocks noChangeAspect="1"/>
          </p:cNvPicPr>
          <p:nvPr/>
        </p:nvPicPr>
        <p:blipFill>
          <a:blip r:embed="rId2"/>
          <a:stretch>
            <a:fillRect/>
          </a:stretch>
        </p:blipFill>
        <p:spPr>
          <a:xfrm>
            <a:off x="2855742" y="1350498"/>
            <a:ext cx="6639950" cy="5219114"/>
          </a:xfrm>
          <a:prstGeom prst="rect">
            <a:avLst/>
          </a:prstGeom>
        </p:spPr>
      </p:pic>
      <p:sp>
        <p:nvSpPr>
          <p:cNvPr id="3" name="Rectangle 2"/>
          <p:cNvSpPr/>
          <p:nvPr/>
        </p:nvSpPr>
        <p:spPr>
          <a:xfrm>
            <a:off x="4983468" y="290118"/>
            <a:ext cx="2476960" cy="707886"/>
          </a:xfrm>
          <a:prstGeom prst="rect">
            <a:avLst/>
          </a:prstGeom>
        </p:spPr>
        <p:txBody>
          <a:bodyPr wrap="none">
            <a:spAutoFit/>
          </a:bodyPr>
          <a:lstStyle/>
          <a:p>
            <a:r>
              <a:rPr lang="en-IN" sz="4000" b="1" dirty="0"/>
              <a:t>Thigh Hold</a:t>
            </a:r>
            <a:endParaRPr lang="en-IN"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Back/Waist Hold</a:t>
            </a:r>
            <a:endParaRPr lang="en-IN" dirty="0"/>
          </a:p>
        </p:txBody>
      </p:sp>
      <p:sp>
        <p:nvSpPr>
          <p:cNvPr id="3" name="Content Placeholder 2"/>
          <p:cNvSpPr>
            <a:spLocks noGrp="1"/>
          </p:cNvSpPr>
          <p:nvPr>
            <p:ph idx="1"/>
          </p:nvPr>
        </p:nvSpPr>
        <p:spPr/>
        <p:txBody>
          <a:bodyPr/>
          <a:lstStyle/>
          <a:p>
            <a:r>
              <a:rPr lang="en-IN" b="1" dirty="0"/>
              <a:t>:</a:t>
            </a:r>
            <a:r>
              <a:rPr lang="en-IN" dirty="0"/>
              <a:t> This tackle requires brute strength to be executed, wherein the defenders grab the raider by his waist or back depending on the raiders position and then hauls him mid-air to disturb his balance and thus effectively marring his chance of escape. Important to have team coordination to pull it off as the lower body dangling should be taken care of by the other team mates or else it could be a multiple point raid for the raider.</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Back/Waist Hold</a:t>
            </a:r>
            <a:endParaRPr lang="en-IN" dirty="0"/>
          </a:p>
        </p:txBody>
      </p:sp>
      <p:pic>
        <p:nvPicPr>
          <p:cNvPr id="5" name="Picture 4" descr="483573-u-mumba.jpg"/>
          <p:cNvPicPr>
            <a:picLocks noChangeAspect="1"/>
          </p:cNvPicPr>
          <p:nvPr/>
        </p:nvPicPr>
        <p:blipFill>
          <a:blip r:embed="rId2"/>
          <a:stretch>
            <a:fillRect/>
          </a:stretch>
        </p:blipFill>
        <p:spPr>
          <a:xfrm>
            <a:off x="1856935" y="1686364"/>
            <a:ext cx="8314006" cy="440494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407</Words>
  <Application>Microsoft Office PowerPoint</Application>
  <PresentationFormat>Widescreen</PresentationFormat>
  <Paragraphs>17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TimesNewRomanPSMT</vt:lpstr>
      <vt:lpstr>Verdana</vt:lpstr>
      <vt:lpstr>Office Theme</vt:lpstr>
      <vt:lpstr>KHATRA ADIBASI MAHAVIDYALAYA   P.O- Khatra,   Dist.-Bankura,  West Bengal, Pin-722140  Name of the Teacher- Monojit Mondal  Class- B.A. Program in Physical Education 5th semester  Subject- Physical Education  Course : Indigenous &amp; Minor Game and Excursion- Camping Program  Topic- Skills of Holding   Session: 2021-22     </vt:lpstr>
      <vt:lpstr>Skills of Holding</vt:lpstr>
      <vt:lpstr>PowerPoint Presentation</vt:lpstr>
      <vt:lpstr>Diving Ankle hold</vt:lpstr>
      <vt:lpstr>PowerPoint Presentation</vt:lpstr>
      <vt:lpstr>Thigh Hold:</vt:lpstr>
      <vt:lpstr>PowerPoint Presentation</vt:lpstr>
      <vt:lpstr>Back/Waist Hold</vt:lpstr>
      <vt:lpstr>Back/Waist Hold</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   P.O- Khatra,   Dist.-Bankura,  West Bengal, Pin-722140  Name of the Teacher- Monojit Mondal  Class- B.A. Program in Physical Education 1st semester  Subject- Physical Education  Course Title-FOUNDATION AND HISTORY OF PHYSICAL  EDUCATION   Topic-Definition, Meaning and Scope of Physical Education.   Session: 2017-18</dc:title>
  <dc:creator>Microsoft Office User</dc:creator>
  <cp:lastModifiedBy>ASIF</cp:lastModifiedBy>
  <cp:revision>10</cp:revision>
  <dcterms:created xsi:type="dcterms:W3CDTF">2022-12-15T08:57:48Z</dcterms:created>
  <dcterms:modified xsi:type="dcterms:W3CDTF">2023-01-18T03:01:50Z</dcterms:modified>
</cp:coreProperties>
</file>